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0" r:id="rId4"/>
    <p:sldId id="259" r:id="rId5"/>
    <p:sldId id="258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E7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2/3/2019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2/3/2019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2/3/2019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2/3/2019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2/3/2019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2/3/2019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2/3/2019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2/3/2019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2/3/2019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2/3/2019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2/3/2019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2/3/2019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2/3/2019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2/3/2019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2/3/2019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2/3/2019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2/3/2019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2/3/2019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bDGgLhzxNOM" TargetMode="External"/><Relationship Id="rId4" Type="http://schemas.openxmlformats.org/officeDocument/2006/relationships/hyperlink" Target="https://www.youtube.com/watch?time_continue=441&amp;v=URUJD5NEXC8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017908"/>
            <a:ext cx="8825658" cy="2677648"/>
          </a:xfrm>
        </p:spPr>
        <p:txBody>
          <a:bodyPr/>
          <a:lstStyle/>
          <a:p>
            <a:r>
              <a:rPr lang="en-US" dirty="0" smtClean="0"/>
              <a:t>Field Experience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3799268"/>
            <a:ext cx="8825658" cy="1839532"/>
          </a:xfrm>
        </p:spPr>
        <p:txBody>
          <a:bodyPr/>
          <a:lstStyle/>
          <a:p>
            <a:r>
              <a:rPr lang="en-US" dirty="0" smtClean="0"/>
              <a:t>Kelsey Haggerty</a:t>
            </a:r>
          </a:p>
          <a:p>
            <a:r>
              <a:rPr lang="en-US" dirty="0"/>
              <a:t>ITL528: Integrated Design </a:t>
            </a:r>
            <a:r>
              <a:rPr lang="en-US" dirty="0" smtClean="0"/>
              <a:t>II</a:t>
            </a:r>
          </a:p>
          <a:p>
            <a:r>
              <a:rPr lang="en-US" dirty="0" smtClean="0"/>
              <a:t>February 3, 2018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131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95"/>
    </mc:Choice>
    <mc:Fallback xmlns="">
      <p:transition spd="slow" advTm="6895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Day Lesson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305318"/>
            <a:ext cx="9392843" cy="422427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Lesson Plan Info:</a:t>
            </a:r>
          </a:p>
          <a:p>
            <a:pPr lvl="1"/>
            <a:r>
              <a:rPr lang="en-US" sz="1800" dirty="0" smtClean="0"/>
              <a:t>Subject: Life Science</a:t>
            </a:r>
          </a:p>
          <a:p>
            <a:pPr lvl="1"/>
            <a:r>
              <a:rPr lang="en-US" sz="1800" dirty="0" smtClean="0"/>
              <a:t>Grade Level: Middle School</a:t>
            </a:r>
          </a:p>
          <a:p>
            <a:pPr lvl="1"/>
            <a:r>
              <a:rPr lang="en-US" sz="1800" dirty="0" smtClean="0"/>
              <a:t>Unit: Cell Biology</a:t>
            </a:r>
            <a:endParaRPr lang="en-US" sz="1800" dirty="0"/>
          </a:p>
          <a:p>
            <a:pPr lvl="1"/>
            <a:r>
              <a:rPr lang="en-US" sz="1800" dirty="0" smtClean="0"/>
              <a:t>Content: Cell Organelle Vocabulary </a:t>
            </a:r>
          </a:p>
          <a:p>
            <a:r>
              <a:rPr lang="en-US" sz="2000" dirty="0" smtClean="0"/>
              <a:t>Class Info:</a:t>
            </a:r>
          </a:p>
          <a:p>
            <a:pPr lvl="1"/>
            <a:r>
              <a:rPr lang="en-US" sz="1800" dirty="0" smtClean="0"/>
              <a:t>Afterschool Program</a:t>
            </a:r>
          </a:p>
          <a:p>
            <a:pPr lvl="1"/>
            <a:r>
              <a:rPr lang="en-US" sz="1800" dirty="0" smtClean="0"/>
              <a:t>Sixth Graders</a:t>
            </a:r>
          </a:p>
          <a:p>
            <a:pPr lvl="1"/>
            <a:r>
              <a:rPr lang="en-US" sz="1800" dirty="0" smtClean="0"/>
              <a:t>3 boys and 4 girls</a:t>
            </a:r>
          </a:p>
          <a:p>
            <a:pPr lvl="1"/>
            <a:r>
              <a:rPr lang="en-US" sz="1800" dirty="0" smtClean="0"/>
              <a:t>Racially, socioeconomically diverse</a:t>
            </a:r>
          </a:p>
        </p:txBody>
      </p:sp>
    </p:spTree>
    <p:extLst>
      <p:ext uri="{BB962C8B-B14F-4D97-AF65-F5344CB8AC3E}">
        <p14:creationId xmlns:p14="http://schemas.microsoft.com/office/powerpoint/2010/main" val="896193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49"/>
    </mc:Choice>
    <mc:Fallback xmlns="">
      <p:transition spd="slow" advTm="12049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 Plan Details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526801"/>
              </p:ext>
            </p:extLst>
          </p:nvPr>
        </p:nvGraphicFramePr>
        <p:xfrm>
          <a:off x="495300" y="2388235"/>
          <a:ext cx="11220450" cy="40316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97525"/>
                <a:gridCol w="5622925"/>
              </a:tblGrid>
              <a:tr h="1467556">
                <a:tc gridSpan="2"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Teacher: Kelsey Haggerty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Subject: Life Science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Lesson Title: Getting to Know the Cell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64059"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Classroom Details</a:t>
                      </a:r>
                      <a:endParaRPr 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Time: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 hour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Equipment: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Computer/screen, handouts,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chromebooks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(optional), white boards  </a:t>
                      </a:r>
                    </a:p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Resources: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  <a:r>
                        <a:rPr lang="en-US" sz="1800" kern="120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sz="1800" b="1" u="sng" kern="120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https://youtu.be/URUJD5NEXC8</a:t>
                      </a:r>
                      <a:endParaRPr lang="en-US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Content Details</a:t>
                      </a:r>
                      <a:endParaRPr 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Grade: 7</a:t>
                      </a:r>
                      <a:endParaRPr 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Standard(s): </a:t>
                      </a:r>
                      <a:endParaRPr 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MS-LS1-2.	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Develop and use a model to describe the function of a cell as a whole and ways parts of cells contribute to the function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Objective: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Students will begin to recognize and define cell organelle vocabulary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012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346"/>
    </mc:Choice>
    <mc:Fallback xmlns="">
      <p:transition spd="slow" advTm="21346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 Plan Details (continued)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2253100"/>
              </p:ext>
            </p:extLst>
          </p:nvPr>
        </p:nvGraphicFramePr>
        <p:xfrm>
          <a:off x="474640" y="2312565"/>
          <a:ext cx="11241110" cy="4063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9873"/>
                <a:gridCol w="2102879"/>
                <a:gridCol w="3491527"/>
                <a:gridCol w="3134982"/>
                <a:gridCol w="1311849"/>
              </a:tblGrid>
              <a:tr h="527607">
                <a:tc>
                  <a:txBody>
                    <a:bodyPr/>
                    <a:lstStyle/>
                    <a:p>
                      <a:r>
                        <a:rPr lang="en-US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Time in mins.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Lesson Element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is the teacher doing?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are the students doing?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Notes / Tips </a:t>
                      </a:r>
                      <a:endParaRPr lang="en-US" sz="1400" dirty="0"/>
                    </a:p>
                  </a:txBody>
                  <a:tcPr/>
                </a:tc>
              </a:tr>
              <a:tr h="161402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 mins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Student Friendly Objective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Tell students: 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By the end of the lesson you should be able to…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Recognize and define specific vocabulary terms related to cell biology/organelles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-Settling in</a:t>
                      </a:r>
                    </a:p>
                    <a:p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-Taking out materials (notebooks,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chromebooks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writing utensils, etc.)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</a:tr>
              <a:tr h="129890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 mins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Link to prior knowledge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(pre-assessment)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-Quick verbal review of what the definition of a cell is and the various types.</a:t>
                      </a:r>
                    </a:p>
                    <a:p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(video will also review this information)</a:t>
                      </a:r>
                    </a:p>
                    <a:p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-Pass out handouts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Listening</a:t>
                      </a:r>
                    </a:p>
                    <a:p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-Responding to questions</a:t>
                      </a:r>
                    </a:p>
                    <a:p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-Taking notes as needed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Handout attached</a:t>
                      </a:r>
                      <a:endParaRPr lang="en-US" sz="1400" dirty="0"/>
                    </a:p>
                  </a:txBody>
                  <a:tcPr/>
                </a:tc>
              </a:tr>
              <a:tr h="62316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10-15 mins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Input / Modeling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-Show a video of a tour of cell.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-Paying attention to video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8908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082"/>
    </mc:Choice>
    <mc:Fallback xmlns="">
      <p:transition spd="slow" advTm="21082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 Plan Details</a:t>
            </a:r>
            <a:r>
              <a:rPr lang="en-US" dirty="0"/>
              <a:t> (continued)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1072061"/>
              </p:ext>
            </p:extLst>
          </p:nvPr>
        </p:nvGraphicFramePr>
        <p:xfrm>
          <a:off x="545354" y="2326524"/>
          <a:ext cx="11208496" cy="41123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571"/>
                <a:gridCol w="2424225"/>
                <a:gridCol w="4232122"/>
                <a:gridCol w="2526946"/>
                <a:gridCol w="708632"/>
              </a:tblGrid>
              <a:tr h="977398">
                <a:tc>
                  <a:txBody>
                    <a:bodyPr/>
                    <a:lstStyle/>
                    <a:p>
                      <a:pPr algn="l"/>
                      <a:r>
                        <a:rPr lang="en-US" sz="1400" b="1" i="1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Concurrent with video </a:t>
                      </a:r>
                      <a:endParaRPr 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Guided Practice</a:t>
                      </a:r>
                    </a:p>
                    <a:p>
                      <a:pPr algn="l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(checking for understanding)</a:t>
                      </a:r>
                      <a:endParaRPr 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-Teacher will pause video as needed to interject, give emphasis or answer questions</a:t>
                      </a:r>
                      <a:endParaRPr 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-Filling in the definitions and/or function of each part of the cell according to the video </a:t>
                      </a:r>
                      <a:endParaRPr 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rgbClr val="F2E7EA"/>
                    </a:solidFill>
                  </a:tcPr>
                </a:tc>
              </a:tr>
              <a:tr h="756695">
                <a:tc>
                  <a:txBody>
                    <a:bodyPr/>
                    <a:lstStyle/>
                    <a:p>
                      <a:pPr algn="l"/>
                      <a:r>
                        <a:rPr lang="en-US" sz="1400" i="1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 mins</a:t>
                      </a:r>
                      <a:endParaRPr 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Transition</a:t>
                      </a:r>
                      <a:endParaRPr 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-Stop video </a:t>
                      </a:r>
                    </a:p>
                    <a:p>
                      <a:pPr algn="l"/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-Separate students into partners or small groups</a:t>
                      </a:r>
                      <a:endParaRPr 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-Getting in their groups</a:t>
                      </a:r>
                      <a:endParaRPr 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140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756695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15 mins</a:t>
                      </a:r>
                      <a:endParaRPr 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Independent Practice</a:t>
                      </a:r>
                      <a:endParaRPr lang="en-US" sz="1400" kern="1200" dirty="0" smtClean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(ongoing assessment)</a:t>
                      </a:r>
                      <a:endParaRPr 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-Instruct students to go over the definitions together, using the video, textbook and each other as resources </a:t>
                      </a:r>
                      <a:endParaRPr 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-Following the instructions to finish filling in handout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endParaRPr lang="en-US" sz="140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49402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3 mins</a:t>
                      </a:r>
                      <a:endParaRPr 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Transition</a:t>
                      </a:r>
                      <a:endParaRPr 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-Instruct students to clean up materials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-Clean up materials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1272185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10-15 mins</a:t>
                      </a:r>
                      <a:endParaRPr 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Closure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(post-assessment)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-Full-Class quiz game, using personal white boards to answer questions about the days vocabulary </a:t>
                      </a:r>
                    </a:p>
                    <a:p>
                      <a:pPr algn="l"/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-Give students the link to the video and other resources to review on their own time</a:t>
                      </a:r>
                      <a:endParaRPr 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-Answer vocabulary questions on personal white boards </a:t>
                      </a:r>
                      <a:endParaRPr 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5531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177"/>
    </mc:Choice>
    <mc:Fallback xmlns="">
      <p:transition spd="slow" advTm="21177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pic>
        <p:nvPicPr>
          <p:cNvPr id="4" name="bDGgLhzxNOM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858529" y="2451348"/>
            <a:ext cx="6517872" cy="366630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4096" y="2266682"/>
            <a:ext cx="2975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Video:</a:t>
            </a:r>
            <a:endParaRPr lang="en-US" dirty="0"/>
          </a:p>
        </p:txBody>
      </p:sp>
      <p:sp>
        <p:nvSpPr>
          <p:cNvPr id="6" name="TextBox 5">
            <a:hlinkClick r:id="rId4"/>
          </p:cNvPr>
          <p:cNvSpPr txBox="1"/>
          <p:nvPr/>
        </p:nvSpPr>
        <p:spPr>
          <a:xfrm>
            <a:off x="3425780" y="6135078"/>
            <a:ext cx="5383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chemeClr val="accent2">
                    <a:lumMod val="75000"/>
                  </a:schemeClr>
                </a:solidFill>
              </a:rPr>
              <a:t>https://youtu.be/URUJD5NEXC8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677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31"/>
    </mc:Choice>
    <mc:Fallback xmlns="">
      <p:transition spd="slow" advTm="923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4047" y="2448954"/>
            <a:ext cx="8825659" cy="3416300"/>
          </a:xfrm>
        </p:spPr>
        <p:txBody>
          <a:bodyPr numCol="2">
            <a:noAutofit/>
          </a:bodyPr>
          <a:lstStyle/>
          <a:p>
            <a:r>
              <a:rPr lang="en-US" sz="2400" dirty="0" smtClean="0"/>
              <a:t>Handout Content:</a:t>
            </a:r>
          </a:p>
          <a:p>
            <a:pPr lvl="1"/>
            <a:r>
              <a:rPr lang="en-US" sz="2000" dirty="0" smtClean="0"/>
              <a:t>Vocabulary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sz="1800" dirty="0" smtClean="0"/>
              <a:t>Cell Membrane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sz="1800" dirty="0" smtClean="0"/>
              <a:t>Organelle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sz="1800" dirty="0" smtClean="0"/>
              <a:t>Nucleus 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sz="1800" dirty="0" smtClean="0"/>
              <a:t>DNA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sz="1800" dirty="0" smtClean="0"/>
              <a:t>Ribosomes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sz="1800" dirty="0" smtClean="0"/>
              <a:t>Cytoplasm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sz="1800" dirty="0" smtClean="0"/>
              <a:t>Endoplasmic Reticulum (ER)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sz="1800" dirty="0" smtClean="0"/>
              <a:t>Golgi Apparatus (or Body)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sz="1800" dirty="0" smtClean="0"/>
              <a:t>Vacuole 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sz="1800" dirty="0" smtClean="0"/>
              <a:t>Mitochondria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sz="1800" dirty="0" smtClean="0"/>
              <a:t>Cytoskeleton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sz="1800" dirty="0" smtClean="0"/>
              <a:t>Chloroplast 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sz="1800" dirty="0" smtClean="0"/>
              <a:t>Cell Wall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sz="1800" dirty="0" smtClean="0"/>
              <a:t>Cilia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sz="1800" dirty="0" smtClean="0"/>
              <a:t>Flagella</a:t>
            </a:r>
          </a:p>
          <a:p>
            <a:pPr marL="1257300" lvl="2" indent="-342900">
              <a:buFont typeface="+mj-lt"/>
              <a:buAutoNum type="arabicPeriod"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036673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807"/>
    </mc:Choice>
    <mc:Fallback xmlns="">
      <p:transition spd="slow" advTm="12807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 in the Field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486" y="2362376"/>
            <a:ext cx="6417823" cy="414393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 taught my lesson to a small group of sixth graders in an afterschool program in Rancho Cordova, CA</a:t>
            </a:r>
          </a:p>
          <a:p>
            <a:r>
              <a:rPr lang="en-US" sz="2400" dirty="0" smtClean="0"/>
              <a:t>They were a grade younger than my target and hadn’t had any previous exposure to the material</a:t>
            </a:r>
          </a:p>
          <a:p>
            <a:r>
              <a:rPr lang="en-US" sz="2400" dirty="0" smtClean="0"/>
              <a:t>They each received a handout and were asked to take notes on the vocabulary introduced in the video</a:t>
            </a:r>
          </a:p>
          <a:p>
            <a:r>
              <a:rPr lang="en-US" sz="2400" dirty="0" smtClean="0"/>
              <a:t>They loved the video format 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901" y="2362376"/>
            <a:ext cx="4289382" cy="398762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89401" y="6324600"/>
            <a:ext cx="40182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Students watching video and taking notes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047834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098"/>
    </mc:Choice>
    <mc:Fallback xmlns="">
      <p:transition spd="slow" advTm="16098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4" cy="706964"/>
          </a:xfrm>
        </p:spPr>
        <p:txBody>
          <a:bodyPr/>
          <a:lstStyle/>
          <a:p>
            <a:r>
              <a:rPr lang="en-US" dirty="0" smtClean="0"/>
              <a:t>Group Work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53" y="2351454"/>
            <a:ext cx="5335781" cy="4229100"/>
          </a:xfr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6162787" y="2552700"/>
            <a:ext cx="5064014" cy="382660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Students then worked in groups</a:t>
            </a:r>
          </a:p>
          <a:p>
            <a:r>
              <a:rPr lang="en-US" sz="2400" dirty="0" smtClean="0"/>
              <a:t>Despite the material being brand new to them, they still seemed to be engaged and absorbed the material</a:t>
            </a:r>
          </a:p>
          <a:p>
            <a:r>
              <a:rPr lang="en-US" sz="2400" dirty="0" smtClean="0"/>
              <a:t>They shared notes and discussed the video </a:t>
            </a:r>
          </a:p>
          <a:p>
            <a:r>
              <a:rPr lang="en-US" sz="2400" dirty="0" smtClean="0"/>
              <a:t>(Faces have been blurred for student privacy)</a:t>
            </a:r>
          </a:p>
        </p:txBody>
      </p:sp>
    </p:spTree>
    <p:extLst>
      <p:ext uri="{BB962C8B-B14F-4D97-AF65-F5344CB8AC3E}">
        <p14:creationId xmlns:p14="http://schemas.microsoft.com/office/powerpoint/2010/main" val="1594011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025"/>
    </mc:Choice>
    <mc:Fallback xmlns="">
      <p:transition spd="slow" advTm="16025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Notes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1" t="6699" b="11584"/>
          <a:stretch/>
        </p:blipFill>
        <p:spPr>
          <a:xfrm>
            <a:off x="286542" y="1771650"/>
            <a:ext cx="3774241" cy="456565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3" t="5765" b="16300"/>
          <a:stretch/>
        </p:blipFill>
        <p:spPr>
          <a:xfrm>
            <a:off x="3950549" y="1771650"/>
            <a:ext cx="4038627" cy="44767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41" t="6516" r="1118" b="24583"/>
          <a:stretch/>
        </p:blipFill>
        <p:spPr>
          <a:xfrm>
            <a:off x="7949077" y="1771650"/>
            <a:ext cx="3976224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047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021"/>
    </mc:Choice>
    <mc:Fallback xmlns="">
      <p:transition spd="slow" advTm="16021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017908"/>
            <a:ext cx="8825658" cy="1268092"/>
          </a:xfrm>
        </p:spPr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3799268"/>
            <a:ext cx="8825658" cy="1839532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154955" y="2400300"/>
            <a:ext cx="9322546" cy="38266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>
                <a:solidFill>
                  <a:schemeClr val="bg1"/>
                </a:solidFill>
              </a:rPr>
              <a:t>The lesson was very successful 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It gave me great experiences integrating:</a:t>
            </a:r>
          </a:p>
          <a:p>
            <a:pPr lvl="1"/>
            <a:r>
              <a:rPr lang="en-US" sz="2200" dirty="0" smtClean="0">
                <a:solidFill>
                  <a:schemeClr val="bg1"/>
                </a:solidFill>
              </a:rPr>
              <a:t> media and technology  </a:t>
            </a:r>
          </a:p>
          <a:p>
            <a:pPr lvl="1"/>
            <a:r>
              <a:rPr lang="en-US" sz="2200" dirty="0" smtClean="0">
                <a:solidFill>
                  <a:schemeClr val="bg1"/>
                </a:solidFill>
              </a:rPr>
              <a:t>collaborative group work</a:t>
            </a:r>
          </a:p>
          <a:p>
            <a:pPr lvl="1"/>
            <a:r>
              <a:rPr lang="en-US" sz="2200" dirty="0">
                <a:solidFill>
                  <a:schemeClr val="bg1"/>
                </a:solidFill>
              </a:rPr>
              <a:t>i</a:t>
            </a:r>
            <a:r>
              <a:rPr lang="en-US" sz="2200" dirty="0" smtClean="0">
                <a:solidFill>
                  <a:schemeClr val="bg1"/>
                </a:solidFill>
              </a:rPr>
              <a:t>ntroductions to new material 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I am beginning to feel more confident in my ability to create and implement effective lesson plans</a:t>
            </a:r>
          </a:p>
        </p:txBody>
      </p:sp>
    </p:spTree>
    <p:extLst>
      <p:ext uri="{BB962C8B-B14F-4D97-AF65-F5344CB8AC3E}">
        <p14:creationId xmlns:p14="http://schemas.microsoft.com/office/powerpoint/2010/main" val="144030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021"/>
    </mc:Choice>
    <mc:Fallback xmlns="">
      <p:transition spd="slow" advTm="17021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240</TotalTime>
  <Words>592</Words>
  <Application>Microsoft Office PowerPoint</Application>
  <PresentationFormat>Widescreen</PresentationFormat>
  <Paragraphs>126</Paragraphs>
  <Slides>11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Century Gothic</vt:lpstr>
      <vt:lpstr>Times New Roman</vt:lpstr>
      <vt:lpstr>Wingdings</vt:lpstr>
      <vt:lpstr>Wingdings 3</vt:lpstr>
      <vt:lpstr>Ion Boardroom</vt:lpstr>
      <vt:lpstr>Field Experience</vt:lpstr>
      <vt:lpstr>One Day Lesson Plan</vt:lpstr>
      <vt:lpstr>Lesson Plan Details</vt:lpstr>
      <vt:lpstr>Lesson Plan Details (continued)</vt:lpstr>
      <vt:lpstr>Lesson Plan Details (continued)</vt:lpstr>
      <vt:lpstr>Resources</vt:lpstr>
      <vt:lpstr>Resources (continued)</vt:lpstr>
      <vt:lpstr>Lesson in the Field</vt:lpstr>
      <vt:lpstr>Group Work</vt:lpstr>
      <vt:lpstr>Sample Notes </vt:lpstr>
      <vt:lpstr>Conclusion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Field Experience</dc:title>
  <dc:creator>Kelsey Haggerty</dc:creator>
  <cp:lastModifiedBy>Kelsey Haggerty</cp:lastModifiedBy>
  <cp:revision>18</cp:revision>
  <dcterms:created xsi:type="dcterms:W3CDTF">2019-02-03T21:55:18Z</dcterms:created>
  <dcterms:modified xsi:type="dcterms:W3CDTF">2019-02-04T01:58:06Z</dcterms:modified>
</cp:coreProperties>
</file>